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5" r:id="rId2"/>
    <p:sldId id="419" r:id="rId3"/>
    <p:sldId id="414" r:id="rId4"/>
    <p:sldId id="420" r:id="rId5"/>
    <p:sldId id="421" r:id="rId6"/>
    <p:sldId id="422" r:id="rId7"/>
    <p:sldId id="427" r:id="rId8"/>
    <p:sldId id="426" r:id="rId9"/>
    <p:sldId id="428" r:id="rId10"/>
    <p:sldId id="435" r:id="rId11"/>
    <p:sldId id="436" r:id="rId12"/>
    <p:sldId id="429" r:id="rId13"/>
    <p:sldId id="430" r:id="rId14"/>
    <p:sldId id="432" r:id="rId15"/>
    <p:sldId id="433" r:id="rId16"/>
    <p:sldId id="439" r:id="rId17"/>
    <p:sldId id="257" r:id="rId18"/>
    <p:sldId id="441" r:id="rId19"/>
    <p:sldId id="44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8E"/>
    <a:srgbClr val="00A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28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36110-6EFA-BD43-8DDE-FC55C2EFF4AC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F650E-C6DB-484C-A035-0264E9B86E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6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F650E-C6DB-484C-A035-0264E9B86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6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talk about yourself very much; mostly about your job and what you do in your job!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02582-F97D-624F-976A-8C6E4A3151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56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F650E-C6DB-484C-A035-0264E9B86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3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DFF1-332C-D88E-5D9B-54CDF1E09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AAA39-7498-B186-1073-172BABF07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F232D-94D4-6A3C-072A-254845D3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4ABED-BA64-10C8-CED5-A440CD72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1C49D-F76B-5805-96D7-440AD0DA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1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06110-3F31-D5E3-D91B-D3BEFCAF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ACDCD-C372-F614-56CF-10D7EEE09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B1A5-BC7D-8961-BDD5-138FCBD9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1798D-86FD-654E-7220-3F42D10F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36913-190E-D5EE-307D-8572DD12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9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06C9-CF33-B5D1-50DB-2984C6699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C5822-0A4A-0AD4-2650-C17D15397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4298D-2A98-8656-52C7-B034720E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88B9D-1F5D-949B-6796-9281319E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434E4-76EB-EC58-2080-78AC8173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2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6E52F-EF4D-6777-21D8-E8445395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50B9B-5175-9D6A-20BE-8B1A58DF1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28859-A91C-6583-8007-3A495893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C752E-79BF-D9F3-D4BF-05D3C706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7720F-B652-DEBF-7BA2-91CD436F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2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67CC-353D-ADFE-5BE8-49B45A9B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3CDAB-0A77-A145-08C0-F407A4D6A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0BE3-3704-B77E-9C75-E150317D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1AC32-B723-FB2D-38B0-616E302B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74CEE-ED7A-0DA3-1242-537A53CF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9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6D8EE-D21D-36BE-0A4A-394C2413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0967D-0D89-7A53-DF0F-315998A35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EADA5-3C25-4F82-A63E-FFDC77550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7DEC9-51CC-21CD-460E-9B61E78B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64C49-55BD-0C61-5182-CFCA389A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D721D-4865-A73D-4075-A285C365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1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757F-3C93-E924-DA6D-A3220F6B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833E0-F2F9-A032-7D45-2BCD99AF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46C9E-0991-73D1-DDB4-A19EF40DB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3C121-E294-B72A-7B38-923705CD7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1F0012-7A0E-2E99-2A8E-7C9022CC7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73CC1-85E3-1C78-09E9-5F3BC75A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AF463-69A4-A510-AFA6-3E4A8AC9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F7957-3DE8-E070-B2B5-02A607F6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38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90ED-8CA4-87B0-6691-9F17BF9D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11B56-0C4B-0058-00E9-7548A3D85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E4886-DC11-329E-F9DC-9578C9D4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38253-FF23-AA35-82F9-EF551641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7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92499-FB0C-116B-7AD9-3901045A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8A6A8-994E-A371-AD36-80FC54A1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7289D-3A04-3137-0BD0-5608EBF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2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3541-DDDE-13D9-D312-FCC5F55E6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095F2-1D02-5849-8940-2B827EBFC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90A9E-FFE6-5561-7A54-0859A1FA1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B0BD0-E459-5B43-395C-A23F4C34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DA7CB-7BFD-6BA0-CCB7-7F578C608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BA84F-C0B8-8E97-D8C3-AF3F222D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FAE8-A07B-58C5-B1B7-41548499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2620B-7461-9162-5016-09BBAAE78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D98AF-894C-9AF1-BFEA-D1951DD89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6FFB6-6760-E6B4-7888-6F4D9A44C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7A9E8-4EFE-D25E-CA09-334C5829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69442-AB6D-B3D2-B936-6E9EEDA3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2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A75D6-F5C1-83D5-A8BF-16FF35F6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B0E67-7700-F4F5-3AB5-45093B482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14A4D-8D85-0ADF-8B54-C38376C2F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EB5D90-9390-2843-8D20-BB218D5F1C07}" type="datetimeFigureOut">
              <a:rPr lang="en-US" smtClean="0"/>
              <a:t>7/24/25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31391-1DFC-B032-D8C9-52F686292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15FFA-852F-EAA7-5210-274BDC5A6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FD2653-C057-6247-B5DB-6E50D547D5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17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carrying a child on his back&#10;&#10;AI-generated content may be incorrect.">
            <a:extLst>
              <a:ext uri="{FF2B5EF4-FFF2-40B4-BE49-F238E27FC236}">
                <a16:creationId xmlns:a16="http://schemas.microsoft.com/office/drawing/2014/main" id="{0FC23030-B593-565B-1FCF-F42119ED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E0AADE-71F2-E1DC-E734-4D11E81C1DDC}"/>
              </a:ext>
            </a:extLst>
          </p:cNvPr>
          <p:cNvSpPr txBox="1"/>
          <p:nvPr/>
        </p:nvSpPr>
        <p:spPr>
          <a:xfrm>
            <a:off x="247221" y="164983"/>
            <a:ext cx="6507735" cy="583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chemeClr val="bg1"/>
                </a:solidFill>
                <a:latin typeface="Calibri"/>
                <a:cs typeface="Calibri"/>
              </a:rPr>
              <a:t>Host a </a:t>
            </a:r>
            <a:br>
              <a:rPr lang="en-US" sz="6400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6400" b="1" dirty="0">
                <a:solidFill>
                  <a:schemeClr val="bg1"/>
                </a:solidFill>
                <a:latin typeface="Calibri"/>
                <a:cs typeface="Calibri"/>
              </a:rPr>
              <a:t>HirePaths </a:t>
            </a:r>
            <a:br>
              <a:rPr lang="en-US" sz="6400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6400" b="1" dirty="0">
                <a:solidFill>
                  <a:schemeClr val="bg1"/>
                </a:solidFill>
                <a:latin typeface="Calibri"/>
                <a:cs typeface="Calibri"/>
              </a:rPr>
              <a:t>Career Hunt in Your Community!</a:t>
            </a:r>
          </a:p>
          <a:p>
            <a:endParaRPr lang="en-US" sz="5333" b="1" dirty="0">
              <a:solidFill>
                <a:schemeClr val="bg1"/>
              </a:solidFill>
              <a:latin typeface="Calibri"/>
              <a:cs typeface="Calibri"/>
            </a:endParaRPr>
          </a:p>
          <a:p>
            <a:b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</a:br>
            <a:endParaRPr lang="en-US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3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634D-1643-6A15-B0AC-0D42156B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61" y="92076"/>
            <a:ext cx="10515600" cy="1325563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Schedule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EC828-A4F4-1962-4E7D-D92D4A78B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96" y="1417639"/>
            <a:ext cx="6835747" cy="5348285"/>
          </a:xfrm>
        </p:spPr>
        <p:txBody>
          <a:bodyPr>
            <a:normAutofit/>
          </a:bodyPr>
          <a:lstStyle/>
          <a:p>
            <a:r>
              <a:rPr lang="en-US" sz="2933" b="1" dirty="0">
                <a:latin typeface="Calibri" panose="020F0502020204030204" pitchFamily="34" charset="0"/>
                <a:cs typeface="Calibri" panose="020F0502020204030204" pitchFamily="34" charset="0"/>
              </a:rPr>
              <a:t>9:15 — Welcome Session</a:t>
            </a:r>
          </a:p>
          <a:p>
            <a:r>
              <a:rPr lang="en-US" sz="293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9:45 — Transition to Session One</a:t>
            </a:r>
          </a:p>
          <a:p>
            <a:r>
              <a:rPr lang="en-US" sz="2933" b="1" dirty="0">
                <a:latin typeface="Calibri" panose="020F0502020204030204" pitchFamily="34" charset="0"/>
                <a:cs typeface="Calibri" panose="020F0502020204030204" pitchFamily="34" charset="0"/>
              </a:rPr>
              <a:t>9:55 — Breakout One</a:t>
            </a:r>
          </a:p>
          <a:p>
            <a:r>
              <a:rPr lang="en-US" sz="293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10:40 — Transition to Session Two (restroom/snack break)</a:t>
            </a:r>
          </a:p>
          <a:p>
            <a:r>
              <a:rPr lang="en-US" sz="2933" b="1" dirty="0">
                <a:latin typeface="Calibri" panose="020F0502020204030204" pitchFamily="34" charset="0"/>
                <a:cs typeface="Calibri" panose="020F0502020204030204" pitchFamily="34" charset="0"/>
              </a:rPr>
              <a:t>10:50 — Breakout Two</a:t>
            </a:r>
          </a:p>
          <a:p>
            <a:r>
              <a:rPr lang="en-US" sz="293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11:35 — Transition to Session Three (restroom/snack break)</a:t>
            </a:r>
            <a:endParaRPr lang="en-US" sz="2933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933" b="1" dirty="0">
                <a:latin typeface="Calibri" panose="020F0502020204030204" pitchFamily="34" charset="0"/>
                <a:cs typeface="Calibri" panose="020F0502020204030204" pitchFamily="34" charset="0"/>
              </a:rPr>
              <a:t>11:45 — Breakout Three</a:t>
            </a:r>
          </a:p>
          <a:p>
            <a:r>
              <a:rPr lang="en-US" sz="293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12:30 — Load buses to return to school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erson and child looking at a machine&#10;&#10;AI-generated content may be incorrect.">
            <a:extLst>
              <a:ext uri="{FF2B5EF4-FFF2-40B4-BE49-F238E27FC236}">
                <a16:creationId xmlns:a16="http://schemas.microsoft.com/office/drawing/2014/main" id="{3B41C5C2-6598-F04E-495A-BDB0ADF7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00"/>
          <a:stretch>
            <a:fillRect/>
          </a:stretch>
        </p:blipFill>
        <p:spPr>
          <a:xfrm>
            <a:off x="7562335" y="491481"/>
            <a:ext cx="4401816" cy="58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58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EC4E3-1332-7D55-6294-16136FE31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B8F1-F839-7FAF-7729-EB2FA30F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60" y="92076"/>
            <a:ext cx="10515600" cy="1325563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 of Breakout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0B20-C74A-8C1F-8951-B1BA4A34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87" y="1162480"/>
            <a:ext cx="6874261" cy="5300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Each session will feature two or three speakers from your local community working in each industry.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Welcome: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Moderator will kick off the session.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min)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Introductions: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Speakers will introduce themselves, who they work for, what their company makes/does, and who their clients are. </a:t>
            </a:r>
            <a:r>
              <a:rPr lang="en-US" sz="2000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 min)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Jobs in Your Company: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Speakers will have 2-3 more minutes to talk about various careers at their company and what kind of training those roles require. </a:t>
            </a:r>
            <a:r>
              <a:rPr lang="en-US" sz="2000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(6-9 min)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Speaker-Led Activity/Demonstration: </a:t>
            </a:r>
            <a:r>
              <a:rPr lang="en-US" sz="2000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(30-35 minutes TOTAL)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Set up activity stations and let kids rotate between stations, OR 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Divide time between speakers and lead activities with the entire group (up to 30 students).</a:t>
            </a:r>
          </a:p>
        </p:txBody>
      </p:sp>
      <p:pic>
        <p:nvPicPr>
          <p:cNvPr id="7" name="Picture 6" descr="A group of young men looking at a cigarette&#10;&#10;AI-generated content may be incorrect.">
            <a:extLst>
              <a:ext uri="{FF2B5EF4-FFF2-40B4-BE49-F238E27FC236}">
                <a16:creationId xmlns:a16="http://schemas.microsoft.com/office/drawing/2014/main" id="{C1C4F240-D2C9-8D68-79C8-989DE2A50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82" y="469557"/>
            <a:ext cx="4092639" cy="61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0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7DDE2-70F2-5D2A-8528-B2F010897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6061A5F-C8CD-F403-0245-C1F6CB3FF558}"/>
              </a:ext>
            </a:extLst>
          </p:cNvPr>
          <p:cNvSpPr txBox="1"/>
          <p:nvPr/>
        </p:nvSpPr>
        <p:spPr>
          <a:xfrm>
            <a:off x="305684" y="169961"/>
            <a:ext cx="1152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Committee’s Responsibilities? 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3F8BBB-53E4-ECCD-C1F8-D7C0F2BF2803}"/>
              </a:ext>
            </a:extLst>
          </p:cNvPr>
          <p:cNvSpPr txBox="1"/>
          <p:nvPr/>
        </p:nvSpPr>
        <p:spPr>
          <a:xfrm>
            <a:off x="463138" y="1180543"/>
            <a:ext cx="667906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Your group is responsible for: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a facility that can host the event.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You’ll need a large meeting space and 10-12 breakout rooms for each industry group.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college or school will work unless the event interrupts the learning for other students not participating in the event.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Deciding which of the 12 HirePaths industry groups fit your community.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adjustments to fit your local workforce needs. </a:t>
            </a:r>
            <a:b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erson standing in front of a table with people watching&#10;&#10;AI-generated content may be incorrect.">
            <a:extLst>
              <a:ext uri="{FF2B5EF4-FFF2-40B4-BE49-F238E27FC236}">
                <a16:creationId xmlns:a16="http://schemas.microsoft.com/office/drawing/2014/main" id="{DEE37581-6A10-A50D-E466-D156F5B4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735" y="1370290"/>
            <a:ext cx="4451714" cy="33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21933-F22B-7A8C-054F-6848E250D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4E34DEA-5BC9-E47C-5148-38ADCB0FC660}"/>
              </a:ext>
            </a:extLst>
          </p:cNvPr>
          <p:cNvSpPr txBox="1"/>
          <p:nvPr/>
        </p:nvSpPr>
        <p:spPr>
          <a:xfrm>
            <a:off x="305684" y="169961"/>
            <a:ext cx="1152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Committee’s Responsibilities? 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A6EF1-4E87-52A4-2D34-89B3A654C907}"/>
              </a:ext>
            </a:extLst>
          </p:cNvPr>
          <p:cNvSpPr txBox="1"/>
          <p:nvPr/>
        </p:nvSpPr>
        <p:spPr>
          <a:xfrm>
            <a:off x="463137" y="1180543"/>
            <a:ext cx="625893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Your group is responsible for: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someone “famous” to serve as a welcome speaker.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They’ll speak for 10-15 minutes to set the tone and get kids excited for their day.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Recruiting panels of two or three speakers who work in each industry to facilitate breakout sessions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These should be as active as possible, with minimal time of adults talking “at” students. The students should be up and moving around, engaging in hands-on learning and activities. </a:t>
            </a:r>
            <a:b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erson standing at a podium in front of a group of people&#10;&#10;AI-generated content may be incorrect.">
            <a:extLst>
              <a:ext uri="{FF2B5EF4-FFF2-40B4-BE49-F238E27FC236}">
                <a16:creationId xmlns:a16="http://schemas.microsoft.com/office/drawing/2014/main" id="{13008584-DB85-97AF-C7EE-9D4BE886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372" y="1370290"/>
            <a:ext cx="4649490" cy="348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3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BE2CE-42CF-BC83-3959-AE4E9B85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24F71EE-2D4D-7A14-35AF-F200BA0D3328}"/>
              </a:ext>
            </a:extLst>
          </p:cNvPr>
          <p:cNvSpPr txBox="1"/>
          <p:nvPr/>
        </p:nvSpPr>
        <p:spPr>
          <a:xfrm>
            <a:off x="305684" y="169961"/>
            <a:ext cx="1152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Committee’s Responsibilities? 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D5880-18A6-52AF-6E3E-8813D75FD2FF}"/>
              </a:ext>
            </a:extLst>
          </p:cNvPr>
          <p:cNvSpPr txBox="1"/>
          <p:nvPr/>
        </p:nvSpPr>
        <p:spPr>
          <a:xfrm>
            <a:off x="463138" y="1180543"/>
            <a:ext cx="51839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Your group is responsible for: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400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Recruiting some volunteers to help!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You’ll need a room moderator for each industry session and some additional volunteers (think parents or retirees) who can help kids find their way between breakout sessions. </a:t>
            </a:r>
            <a:b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28A4EA71-5402-65C1-97C2-559102BC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81" y="1180543"/>
            <a:ext cx="5816268" cy="38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F97A5-9982-0790-14E1-78B205DBB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B1947B8-DAE2-FFE0-8A2C-0BD1702DEB0D}"/>
              </a:ext>
            </a:extLst>
          </p:cNvPr>
          <p:cNvSpPr txBox="1"/>
          <p:nvPr/>
        </p:nvSpPr>
        <p:spPr>
          <a:xfrm>
            <a:off x="305684" y="169961"/>
            <a:ext cx="1152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HirePaths Provide?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ACEF3-013E-45B8-173D-4135F1EB43A6}"/>
              </a:ext>
            </a:extLst>
          </p:cNvPr>
          <p:cNvSpPr txBox="1"/>
          <p:nvPr/>
        </p:nvSpPr>
        <p:spPr>
          <a:xfrm>
            <a:off x="363550" y="1026164"/>
            <a:ext cx="101223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Our team provides the event’s structure, online enrollment tool, marketing and communications for your event, as well as help with local planning. 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Facilitation of planning meetings for committee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 for the event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materials for speakers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school contacts to handle online student registration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Scripts for recruitment emails and room moderators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of activity ideas and a video outlining expectations for speakers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 signage and student lanyards with schedules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materials and student reflection worksheets for schools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HirePaths team member in attendance at your event to help ensure everything runs smoothly (if requested; additional travel costs will apply)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 evaluation and report for the committee</a:t>
            </a:r>
            <a:br>
              <a:rPr lang="en-US" sz="2400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400" dirty="0">
              <a:solidFill>
                <a:srgbClr val="007D8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2C5C70-F96A-7AC7-874A-29C4D8B3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97" y="182228"/>
            <a:ext cx="12623846" cy="1031996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Speakers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DF52FA-7017-B912-38DC-CE1FE298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97" y="1214224"/>
            <a:ext cx="6223954" cy="5643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HirePaths provides speakers with a list of ideas they can use to brainstorm their activities, as well as a video that provides an overview of the event and expectations of the day. 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also recommend connecting the panel members several weeks ahead of the event so they can coordinate their session planning and activities. 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more hands-on each session is, the better it will be received! </a:t>
            </a:r>
            <a:endParaRPr lang="en-US" b="1" dirty="0">
              <a:solidFill>
                <a:srgbClr val="007D8E"/>
              </a:solidFill>
            </a:endParaRPr>
          </a:p>
        </p:txBody>
      </p:sp>
      <p:pic>
        <p:nvPicPr>
          <p:cNvPr id="7" name="Picture 6" descr="A flyer with qr code&#10;&#10;AI-generated content may be incorrect.">
            <a:extLst>
              <a:ext uri="{FF2B5EF4-FFF2-40B4-BE49-F238E27FC236}">
                <a16:creationId xmlns:a16="http://schemas.microsoft.com/office/drawing/2014/main" id="{D91F69BC-0146-9CDC-1F51-DCB39002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189" y="328094"/>
            <a:ext cx="4656826" cy="6147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7714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FEAA1593-26A1-0352-F79C-D55FA1EE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2310"/>
          <a:stretch>
            <a:fillRect/>
          </a:stretch>
        </p:blipFill>
        <p:spPr>
          <a:xfrm>
            <a:off x="321734" y="3588996"/>
            <a:ext cx="3084025" cy="2785952"/>
          </a:xfrm>
          <a:prstGeom prst="rect">
            <a:avLst/>
          </a:prstGeom>
        </p:spPr>
      </p:pic>
      <p:pic>
        <p:nvPicPr>
          <p:cNvPr id="20" name="Picture 19" descr="A person wearing gloves and holding a pair of scissors&#10;&#10;AI-generated content may be incorrect.">
            <a:extLst>
              <a:ext uri="{FF2B5EF4-FFF2-40B4-BE49-F238E27FC236}">
                <a16:creationId xmlns:a16="http://schemas.microsoft.com/office/drawing/2014/main" id="{C17F588E-6C6A-8477-F999-51A4ED4A35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290"/>
          <a:stretch>
            <a:fillRect/>
          </a:stretch>
        </p:blipFill>
        <p:spPr>
          <a:xfrm>
            <a:off x="3598286" y="395875"/>
            <a:ext cx="4043250" cy="5979074"/>
          </a:xfrm>
          <a:prstGeom prst="rect">
            <a:avLst/>
          </a:prstGeom>
        </p:spPr>
      </p:pic>
      <p:pic>
        <p:nvPicPr>
          <p:cNvPr id="3" name="Picture 2" descr="A group of people standing around a table with objects on it&#10;&#10;AI-generated content may be incorrect.">
            <a:extLst>
              <a:ext uri="{FF2B5EF4-FFF2-40B4-BE49-F238E27FC236}">
                <a16:creationId xmlns:a16="http://schemas.microsoft.com/office/drawing/2014/main" id="{21D21A2C-628D-1BDF-97FA-13787142E3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33" r="3" b="3"/>
          <a:stretch>
            <a:fillRect/>
          </a:stretch>
        </p:blipFill>
        <p:spPr>
          <a:xfrm>
            <a:off x="7834063" y="395875"/>
            <a:ext cx="4036201" cy="5979074"/>
          </a:xfrm>
          <a:prstGeom prst="rect">
            <a:avLst/>
          </a:prstGeom>
        </p:spPr>
      </p:pic>
      <p:pic>
        <p:nvPicPr>
          <p:cNvPr id="27" name="Picture 26" descr="A group of women standing around a mannequin&#10;&#10;AI-generated content may be incorrect.">
            <a:extLst>
              <a:ext uri="{FF2B5EF4-FFF2-40B4-BE49-F238E27FC236}">
                <a16:creationId xmlns:a16="http://schemas.microsoft.com/office/drawing/2014/main" id="{EE38A5FF-C8E8-48AD-D47B-DCE674EC91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343" t="1" r="18502" b="16208"/>
          <a:stretch>
            <a:fillRect/>
          </a:stretch>
        </p:blipFill>
        <p:spPr>
          <a:xfrm rot="5400000">
            <a:off x="412685" y="304925"/>
            <a:ext cx="2915736" cy="30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39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220B-C4E4-5DF6-76F3-72C2683A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6C6E86-7842-F68D-3344-AB2310C5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97" y="182228"/>
            <a:ext cx="12623846" cy="1031996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18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Costs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7B5E59-AE0D-B991-2FE6-32E662A04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97" y="1189510"/>
            <a:ext cx="6421662" cy="546154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Hunts are FREE to host and for companies to participate.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HirePaths will apply for local grants of $10,000 to help cover our expenses, as well as sell statewide sponsorships to underwrite our program.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Hosting partners are welcome to sell sponsorships, if needed, to cover local costs.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Historically, local committees have found partners to donate the event space, snacks/drinks and student busing costs.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you’d like a HirePaths team member to attend your event, we will ask the community to cover travel costs and hotel expenses, if needed. </a:t>
            </a:r>
            <a:endParaRPr lang="en-US" dirty="0"/>
          </a:p>
        </p:txBody>
      </p:sp>
      <p:pic>
        <p:nvPicPr>
          <p:cNvPr id="8" name="Picture 7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5F28B196-7A98-86A4-5ED6-7E8167D2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9521" y="1060240"/>
            <a:ext cx="6316691" cy="47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29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0A680-A482-8817-C682-15CC9764A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magnifying glass and arrows&#10;&#10;AI-generated content may be incorrect.">
            <a:extLst>
              <a:ext uri="{FF2B5EF4-FFF2-40B4-BE49-F238E27FC236}">
                <a16:creationId xmlns:a16="http://schemas.microsoft.com/office/drawing/2014/main" id="{2FACCADC-E4DE-302A-0591-397AD641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79225" cy="4779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2FBA78-F67E-DF20-C225-7F4FAA619479}"/>
              </a:ext>
            </a:extLst>
          </p:cNvPr>
          <p:cNvSpPr txBox="1"/>
          <p:nvPr/>
        </p:nvSpPr>
        <p:spPr>
          <a:xfrm>
            <a:off x="1842364" y="4484337"/>
            <a:ext cx="8694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Plan an Event in 2025-26!</a:t>
            </a:r>
          </a:p>
          <a:p>
            <a:pPr algn="ctr"/>
            <a:r>
              <a:rPr lang="en-US" sz="2400" b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 Kristin Brighton, kristin@newbostoncreative.com</a:t>
            </a:r>
          </a:p>
        </p:txBody>
      </p:sp>
    </p:spTree>
    <p:extLst>
      <p:ext uri="{BB962C8B-B14F-4D97-AF65-F5344CB8AC3E}">
        <p14:creationId xmlns:p14="http://schemas.microsoft.com/office/powerpoint/2010/main" val="279835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373" y="271452"/>
            <a:ext cx="7207761" cy="645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HirePaths?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HirePaths connects the next generation to high-demand jobs in Kansas. </a:t>
            </a:r>
            <a:b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We inform kids and their parents about Kansas careers through:</a:t>
            </a:r>
            <a:b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A statewide media campaign and robust website (HirePaths.com)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Live events for kids and teens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Free resources for parents, educators, kids </a:t>
            </a:r>
            <a:b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and youth organizations</a:t>
            </a:r>
          </a:p>
          <a:p>
            <a:pPr algn="ctr"/>
            <a:br>
              <a:rPr lang="en-US" sz="3733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400" dirty="0"/>
          </a:p>
        </p:txBody>
      </p:sp>
      <p:pic>
        <p:nvPicPr>
          <p:cNvPr id="3" name="Picture 2" descr="A picture containing car, person, vehicle, transport&#10;&#10;Description automatically generated">
            <a:extLst>
              <a:ext uri="{FF2B5EF4-FFF2-40B4-BE49-F238E27FC236}">
                <a16:creationId xmlns:a16="http://schemas.microsoft.com/office/drawing/2014/main" id="{C1664CEE-136B-8821-4F0F-786EFC40C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4" r="21440"/>
          <a:stretch/>
        </p:blipFill>
        <p:spPr>
          <a:xfrm>
            <a:off x="7426411" y="357659"/>
            <a:ext cx="4387217" cy="6195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072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365" y="202451"/>
            <a:ext cx="6908944" cy="682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HirePaths Key Messages</a:t>
            </a:r>
          </a:p>
          <a:p>
            <a:pPr marL="457189" indent="-457189">
              <a:buAutoNum type="arabicPeriod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There are a variety of paths to a successful career: </a:t>
            </a:r>
            <a:r>
              <a:rPr lang="en-US" sz="2667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On-the-job training, apprenticeships, tech and community colleges </a:t>
            </a:r>
            <a:r>
              <a:rPr lang="en-US" sz="2667" i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667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colleges/universities.</a:t>
            </a:r>
            <a:br>
              <a:rPr lang="en-US" sz="2667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667" dirty="0">
              <a:solidFill>
                <a:srgbClr val="3185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indent="-457189">
              <a:buAutoNum type="arabicPeriod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You can start a well-paying, in-demand career </a:t>
            </a:r>
            <a:r>
              <a:rPr lang="en-US" sz="2667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first earning a college degree.</a:t>
            </a:r>
            <a:br>
              <a:rPr lang="en-US" sz="2667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667" dirty="0">
              <a:solidFill>
                <a:srgbClr val="3185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indent="-457189">
              <a:buAutoNum type="arabicPeriod"/>
            </a:pPr>
            <a:r>
              <a:rPr lang="en-US" sz="2667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young person going straight to work or to a tech/community college is a success! </a:t>
            </a: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Kansas needs people pursuing </a:t>
            </a:r>
            <a:r>
              <a:rPr lang="en-US" sz="2667" i="1" dirty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 paths. </a:t>
            </a:r>
          </a:p>
          <a:p>
            <a:endParaRPr lang="en-US" sz="4800" dirty="0"/>
          </a:p>
          <a:p>
            <a:endParaRPr lang="en-US" sz="4800" dirty="0"/>
          </a:p>
        </p:txBody>
      </p:sp>
      <p:pic>
        <p:nvPicPr>
          <p:cNvPr id="3" name="Picture 2" descr="A picture containing person, floor, indoor, ground&#10;&#10;Description automatically generated">
            <a:extLst>
              <a:ext uri="{FF2B5EF4-FFF2-40B4-BE49-F238E27FC236}">
                <a16:creationId xmlns:a16="http://schemas.microsoft.com/office/drawing/2014/main" id="{A541B4E0-9543-60C2-AF46-56A1AD64D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9" t="12627" r="18932" b="19396"/>
          <a:stretch/>
        </p:blipFill>
        <p:spPr>
          <a:xfrm>
            <a:off x="7537622" y="497884"/>
            <a:ext cx="4322013" cy="59996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841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26ED-7174-011F-B7DD-D421B9509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E414BB-0B0A-117F-6322-FD6B73B88B4D}"/>
              </a:ext>
            </a:extLst>
          </p:cNvPr>
          <p:cNvSpPr txBox="1"/>
          <p:nvPr/>
        </p:nvSpPr>
        <p:spPr>
          <a:xfrm>
            <a:off x="1" y="218725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Kansas Industries Highlighted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800" dirty="0"/>
          </a:p>
        </p:txBody>
      </p:sp>
      <p:pic>
        <p:nvPicPr>
          <p:cNvPr id="3" name="Picture 2" descr="A group of logos with text&#10;&#10;Description automatically generated with medium confidence">
            <a:extLst>
              <a:ext uri="{FF2B5EF4-FFF2-40B4-BE49-F238E27FC236}">
                <a16:creationId xmlns:a16="http://schemas.microsoft.com/office/drawing/2014/main" id="{28E5073A-2BE3-B534-5E70-2D8B10C2C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60" y="1169939"/>
            <a:ext cx="8214680" cy="49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D84CD-FD9C-F703-9186-2D22825BE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5F4D812-A74B-1C93-3E0D-F0405D9742E9}"/>
              </a:ext>
            </a:extLst>
          </p:cNvPr>
          <p:cNvSpPr txBox="1"/>
          <p:nvPr/>
        </p:nvSpPr>
        <p:spPr>
          <a:xfrm>
            <a:off x="305684" y="98845"/>
            <a:ext cx="1280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Ways Students Learn with HirePaths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2E36E9-60EE-BCFA-3E11-526C842B38B5}"/>
              </a:ext>
            </a:extLst>
          </p:cNvPr>
          <p:cNvSpPr txBox="1"/>
          <p:nvPr/>
        </p:nvSpPr>
        <p:spPr>
          <a:xfrm>
            <a:off x="1030014" y="4424855"/>
            <a:ext cx="441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Career Exploration Tools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Content published on HirePaths.com and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five social media channels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0823B0-B621-7865-9035-A2AD6C64DD44}"/>
              </a:ext>
            </a:extLst>
          </p:cNvPr>
          <p:cNvSpPr txBox="1"/>
          <p:nvPr/>
        </p:nvSpPr>
        <p:spPr>
          <a:xfrm>
            <a:off x="6719922" y="4444098"/>
            <a:ext cx="5202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 Careers Series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Short videos hosted by Kansas kids featuring exciting, high-demand careers (shown on YouTube, HirePaths.com and Kansas PBS)</a:t>
            </a:r>
          </a:p>
        </p:txBody>
      </p:sp>
      <p:pic>
        <p:nvPicPr>
          <p:cNvPr id="6" name="Picture 5" descr="A computer screen with a person on it&#10;&#10;AI-generated content may be incorrect.">
            <a:extLst>
              <a:ext uri="{FF2B5EF4-FFF2-40B4-BE49-F238E27FC236}">
                <a16:creationId xmlns:a16="http://schemas.microsoft.com/office/drawing/2014/main" id="{A8B0C1C6-D7E4-0019-7CA3-3A9AD1051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508" y="1552135"/>
            <a:ext cx="3522627" cy="2669780"/>
          </a:xfrm>
          <a:prstGeom prst="rect">
            <a:avLst/>
          </a:prstGeom>
        </p:spPr>
      </p:pic>
      <p:pic>
        <p:nvPicPr>
          <p:cNvPr id="8" name="Picture 7" descr="A computer with a screen showing a website&#10;&#10;AI-generated content may be incorrect.">
            <a:extLst>
              <a:ext uri="{FF2B5EF4-FFF2-40B4-BE49-F238E27FC236}">
                <a16:creationId xmlns:a16="http://schemas.microsoft.com/office/drawing/2014/main" id="{66EF0BED-0E89-E499-73AD-DBE1631AC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14" y="1313637"/>
            <a:ext cx="4410009" cy="300611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D6BD89-D6F7-FBB3-0F4E-59F6BF5FF940}"/>
              </a:ext>
            </a:extLst>
          </p:cNvPr>
          <p:cNvSpPr/>
          <p:nvPr/>
        </p:nvSpPr>
        <p:spPr>
          <a:xfrm>
            <a:off x="6445709" y="1182797"/>
            <a:ext cx="1250732" cy="1229793"/>
          </a:xfrm>
          <a:prstGeom prst="ellipse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BF1348-A128-4A50-76E4-A84A65D790B2}"/>
              </a:ext>
            </a:extLst>
          </p:cNvPr>
          <p:cNvSpPr txBox="1"/>
          <p:nvPr/>
        </p:nvSpPr>
        <p:spPr>
          <a:xfrm>
            <a:off x="6719921" y="1120584"/>
            <a:ext cx="7023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7640D3-4EFA-27EF-725F-4FC165A157B9}"/>
              </a:ext>
            </a:extLst>
          </p:cNvPr>
          <p:cNvSpPr/>
          <p:nvPr/>
        </p:nvSpPr>
        <p:spPr>
          <a:xfrm>
            <a:off x="363551" y="1202040"/>
            <a:ext cx="1250732" cy="1229793"/>
          </a:xfrm>
          <a:prstGeom prst="ellipse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64DBD-0228-8CFD-2E00-B303118E351F}"/>
              </a:ext>
            </a:extLst>
          </p:cNvPr>
          <p:cNvSpPr txBox="1"/>
          <p:nvPr/>
        </p:nvSpPr>
        <p:spPr>
          <a:xfrm>
            <a:off x="588505" y="1120584"/>
            <a:ext cx="7023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487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A1D2D-B17A-805E-7B85-6D544E1B3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0C2BBA9-1B0D-C553-4E58-286DD2306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95" y="1337889"/>
            <a:ext cx="4720556" cy="2655312"/>
          </a:xfrm>
          <a:prstGeom prst="rect">
            <a:avLst/>
          </a:prstGeom>
          <a:solidFill>
            <a:srgbClr val="00A5E3"/>
          </a:solidFill>
        </p:spPr>
      </p:pic>
      <p:pic>
        <p:nvPicPr>
          <p:cNvPr id="15" name="Picture 14" descr="A person standing at a podium in front of a group of people&#10;&#10;AI-generated content may be incorrect.">
            <a:extLst>
              <a:ext uri="{FF2B5EF4-FFF2-40B4-BE49-F238E27FC236}">
                <a16:creationId xmlns:a16="http://schemas.microsoft.com/office/drawing/2014/main" id="{E803B799-9D1D-291B-2430-BC2099C51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43" y="1182796"/>
            <a:ext cx="3541637" cy="2655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6AB539-B62E-CFB5-A854-2A21E08E28F3}"/>
              </a:ext>
            </a:extLst>
          </p:cNvPr>
          <p:cNvSpPr txBox="1"/>
          <p:nvPr/>
        </p:nvSpPr>
        <p:spPr>
          <a:xfrm>
            <a:off x="305684" y="98845"/>
            <a:ext cx="1224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Ways Students Learn with HirePaths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5F3BB-3F81-0838-1EBE-9B473A2D4A1D}"/>
              </a:ext>
            </a:extLst>
          </p:cNvPr>
          <p:cNvSpPr txBox="1"/>
          <p:nvPr/>
        </p:nvSpPr>
        <p:spPr>
          <a:xfrm>
            <a:off x="939657" y="4529268"/>
            <a:ext cx="4653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Hunt Events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Live, half-day events for students to learn about careers in your region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C0D2-6BD0-2E41-0F28-C5F173D62342}"/>
              </a:ext>
            </a:extLst>
          </p:cNvPr>
          <p:cNvSpPr txBox="1"/>
          <p:nvPr/>
        </p:nvSpPr>
        <p:spPr>
          <a:xfrm>
            <a:off x="6599335" y="4529268"/>
            <a:ext cx="5229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Student-Generated Content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Real, work-based learning opportunities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students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985620-4D6A-FBC3-40CF-04C2C377E2BA}"/>
              </a:ext>
            </a:extLst>
          </p:cNvPr>
          <p:cNvSpPr/>
          <p:nvPr/>
        </p:nvSpPr>
        <p:spPr>
          <a:xfrm>
            <a:off x="6445709" y="1182797"/>
            <a:ext cx="1250732" cy="1229793"/>
          </a:xfrm>
          <a:prstGeom prst="ellipse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1EC7F-BD66-3779-D67B-0AC331382717}"/>
              </a:ext>
            </a:extLst>
          </p:cNvPr>
          <p:cNvSpPr txBox="1"/>
          <p:nvPr/>
        </p:nvSpPr>
        <p:spPr>
          <a:xfrm>
            <a:off x="6719921" y="1120584"/>
            <a:ext cx="7023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7" name="Picture 16" descr="A child listening to a stethoscope&#10;&#10;AI-generated content may be incorrect.">
            <a:extLst>
              <a:ext uri="{FF2B5EF4-FFF2-40B4-BE49-F238E27FC236}">
                <a16:creationId xmlns:a16="http://schemas.microsoft.com/office/drawing/2014/main" id="{C1489D11-65EB-ECF2-1DEC-81A4AC733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43" y="2323542"/>
            <a:ext cx="1544213" cy="205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73FDB86-13B5-E5CC-9DC6-A243FF0A166A}"/>
              </a:ext>
            </a:extLst>
          </p:cNvPr>
          <p:cNvSpPr/>
          <p:nvPr/>
        </p:nvSpPr>
        <p:spPr>
          <a:xfrm>
            <a:off x="363551" y="1202040"/>
            <a:ext cx="1250732" cy="1229793"/>
          </a:xfrm>
          <a:prstGeom prst="ellipse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8710-54A0-7050-1CB8-9199B3520C8C}"/>
              </a:ext>
            </a:extLst>
          </p:cNvPr>
          <p:cNvSpPr txBox="1"/>
          <p:nvPr/>
        </p:nvSpPr>
        <p:spPr>
          <a:xfrm>
            <a:off x="588505" y="1120584"/>
            <a:ext cx="7023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13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magnifying glass and arrows&#10;&#10;AI-generated content may be incorrect.">
            <a:extLst>
              <a:ext uri="{FF2B5EF4-FFF2-40B4-BE49-F238E27FC236}">
                <a16:creationId xmlns:a16="http://schemas.microsoft.com/office/drawing/2014/main" id="{C63B4E63-44A5-82CB-2A38-E87B2DAF3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79225" cy="4779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6F25C8-7648-F62A-B2B3-77E732863F62}"/>
              </a:ext>
            </a:extLst>
          </p:cNvPr>
          <p:cNvSpPr txBox="1"/>
          <p:nvPr/>
        </p:nvSpPr>
        <p:spPr>
          <a:xfrm>
            <a:off x="1842364" y="4484337"/>
            <a:ext cx="8694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3185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Plan an Event Together!</a:t>
            </a:r>
          </a:p>
        </p:txBody>
      </p:sp>
    </p:spTree>
    <p:extLst>
      <p:ext uri="{BB962C8B-B14F-4D97-AF65-F5344CB8AC3E}">
        <p14:creationId xmlns:p14="http://schemas.microsoft.com/office/powerpoint/2010/main" val="365874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BA746-727D-7245-8784-3AD84947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626A3E9-BBD7-641A-3D5B-93F43607DB10}"/>
              </a:ext>
            </a:extLst>
          </p:cNvPr>
          <p:cNvSpPr txBox="1"/>
          <p:nvPr/>
        </p:nvSpPr>
        <p:spPr>
          <a:xfrm>
            <a:off x="305684" y="169961"/>
            <a:ext cx="1152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Hunts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8ED4B-5863-72CC-02B3-8D5ED1C48F38}"/>
              </a:ext>
            </a:extLst>
          </p:cNvPr>
          <p:cNvSpPr txBox="1"/>
          <p:nvPr/>
        </p:nvSpPr>
        <p:spPr>
          <a:xfrm>
            <a:off x="5788242" y="966787"/>
            <a:ext cx="60402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Half-day events that allow students to learn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about high-demand careers in your area they can pursue later in life.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Adaptable for most middle grades (fifth through ninth).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Events accommodate approximately 350 students, depending on facility size and number of industry groups represented.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signage, handouts and marketing tools provided. Online registration tools (handled by HirePaths) allow students to customize their experience based on interests.</a:t>
            </a:r>
          </a:p>
        </p:txBody>
      </p:sp>
      <p:pic>
        <p:nvPicPr>
          <p:cNvPr id="2" name="Picture 1" descr="A person standing at a podium in front of a group of people&#10;&#10;AI-generated content may be incorrect.">
            <a:extLst>
              <a:ext uri="{FF2B5EF4-FFF2-40B4-BE49-F238E27FC236}">
                <a16:creationId xmlns:a16="http://schemas.microsoft.com/office/drawing/2014/main" id="{EBBA2A4D-8C7B-B201-6746-931CA4470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685" y="1034628"/>
            <a:ext cx="3541637" cy="2655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3" descr="A child listening to a stethoscope&#10;&#10;AI-generated content may be incorrect.">
            <a:extLst>
              <a:ext uri="{FF2B5EF4-FFF2-40B4-BE49-F238E27FC236}">
                <a16:creationId xmlns:a16="http://schemas.microsoft.com/office/drawing/2014/main" id="{193A5A9D-5C58-8BB1-E158-BF209178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61" y="1661605"/>
            <a:ext cx="2040495" cy="2721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" name="Picture 10" descr="A person holding a toy&#10;&#10;AI-generated content may be incorrect.">
            <a:extLst>
              <a:ext uri="{FF2B5EF4-FFF2-40B4-BE49-F238E27FC236}">
                <a16:creationId xmlns:a16="http://schemas.microsoft.com/office/drawing/2014/main" id="{728A42E5-943C-A97D-C77B-35BF0972D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275" y="3689940"/>
            <a:ext cx="3627029" cy="27215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87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DBD54-AF44-7E28-BCC3-64BCED53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D457306-D216-0C16-CED5-6FD237D32CC6}"/>
              </a:ext>
            </a:extLst>
          </p:cNvPr>
          <p:cNvSpPr txBox="1"/>
          <p:nvPr/>
        </p:nvSpPr>
        <p:spPr>
          <a:xfrm>
            <a:off x="305684" y="169961"/>
            <a:ext cx="1152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Would Want to Host a Career Hunt?</a:t>
            </a:r>
            <a:endParaRPr lang="en-US" sz="4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1A76A-EFEE-26F2-E253-5B533ACEB342}"/>
              </a:ext>
            </a:extLst>
          </p:cNvPr>
          <p:cNvSpPr txBox="1"/>
          <p:nvPr/>
        </p:nvSpPr>
        <p:spPr>
          <a:xfrm>
            <a:off x="5090984" y="1180543"/>
            <a:ext cx="62895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D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partners interested in building their future workforce pipeline can work together to plan a Career Hunt.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suggest forming a local planning committee from partners such as: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Schools (public or private/homeschool)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Chambers of commerce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Economic development organizations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Two-year and four-year colleges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Workforce centers</a:t>
            </a:r>
          </a:p>
        </p:txBody>
      </p:sp>
      <p:pic>
        <p:nvPicPr>
          <p:cNvPr id="5" name="Picture 4" descr="A group of people sitting in a room with a screen on the wall&#10;&#10;AI-generated content may be incorrect.">
            <a:extLst>
              <a:ext uri="{FF2B5EF4-FFF2-40B4-BE49-F238E27FC236}">
                <a16:creationId xmlns:a16="http://schemas.microsoft.com/office/drawing/2014/main" id="{83DBC033-0140-C05D-B85D-6AFBF850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25" t="17992" r="7263" b="6544"/>
          <a:stretch>
            <a:fillRect/>
          </a:stretch>
        </p:blipFill>
        <p:spPr>
          <a:xfrm rot="5400000">
            <a:off x="71262" y="1603548"/>
            <a:ext cx="5232663" cy="43866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670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1137</Words>
  <Application>Microsoft Macintosh PowerPoint</Application>
  <PresentationFormat>Widescreen</PresentationFormat>
  <Paragraphs>105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Schedule of Events</vt:lpstr>
      <vt:lpstr>Outline of Breakout Sessions</vt:lpstr>
      <vt:lpstr>PowerPoint Presentation</vt:lpstr>
      <vt:lpstr>PowerPoint Presentation</vt:lpstr>
      <vt:lpstr>PowerPoint Presentation</vt:lpstr>
      <vt:lpstr>PowerPoint Presentation</vt:lpstr>
      <vt:lpstr>Training Speakers</vt:lpstr>
      <vt:lpstr>PowerPoint Presentation</vt:lpstr>
      <vt:lpstr>Program Costs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 Brighton</dc:creator>
  <cp:lastModifiedBy>Kristin Brighton</cp:lastModifiedBy>
  <cp:revision>15</cp:revision>
  <dcterms:created xsi:type="dcterms:W3CDTF">2025-05-08T14:47:01Z</dcterms:created>
  <dcterms:modified xsi:type="dcterms:W3CDTF">2025-07-24T15:49:10Z</dcterms:modified>
</cp:coreProperties>
</file>